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14"/>
  </p:notesMasterIdLst>
  <p:sldIdLst>
    <p:sldId id="294" r:id="rId2"/>
    <p:sldId id="297" r:id="rId3"/>
    <p:sldId id="302" r:id="rId4"/>
    <p:sldId id="303" r:id="rId5"/>
    <p:sldId id="305" r:id="rId6"/>
    <p:sldId id="306" r:id="rId7"/>
    <p:sldId id="304" r:id="rId8"/>
    <p:sldId id="301" r:id="rId9"/>
    <p:sldId id="307" r:id="rId10"/>
    <p:sldId id="308" r:id="rId11"/>
    <p:sldId id="298" r:id="rId12"/>
    <p:sldId id="299" r:id="rId13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/>
    <p:restoredTop sz="94674"/>
  </p:normalViewPr>
  <p:slideViewPr>
    <p:cSldViewPr>
      <p:cViewPr varScale="1">
        <p:scale>
          <a:sx n="105" d="100"/>
          <a:sy n="105" d="100"/>
        </p:scale>
        <p:origin x="34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B08F6-A763-4ECC-B1F1-39E9678FD059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35945-36D0-4FB2-87A3-DB123570D9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28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5BE484D-3412-4862-8607-E8FD945395EE}" type="datetime1">
              <a:rPr lang="en-US" smtClean="0"/>
              <a:t>3/2/2023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BE2ED7B-65D8-4F15-AB72-D280608FBC7F}" type="datetime1">
              <a:rPr lang="en-US" smtClean="0"/>
              <a:t>3/2/2023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5BC82D98-1106-4B60-93E0-4F551CD44AB5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A57936B0-46D5-4C0A-B5A0-4F034D64EEAA}" type="datetime1">
              <a:rPr lang="en-US" smtClean="0"/>
              <a:t>3/2/2023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4C54B663-3E26-415A-B8A2-905BDF9DE907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D3AD0-0FC0-454C-82F1-A984C4CCCEFF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3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омер слайда 5"/>
          <p:cNvSpPr>
            <a:spLocks noAdjustHandles="1"/>
          </p:cNvSpPr>
          <p:nvPr userDrawn="1"/>
        </p:nvSpPr>
        <p:spPr bwMode="auto"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>
              <a:defRPr sz="1200" b="0" i="0">
                <a:solidFill>
                  <a:schemeClr val="tx1">
                    <a:tint val="75000"/>
                  </a:schemeClr>
                </a:solidFill>
                <a:latin typeface="SB Sans Display Regular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5FE8ADF-25A3-4B39-A1EB-43B990C73963}" type="slidenum">
              <a:rPr lang="ru-RU" b="0" i="0">
                <a:solidFill>
                  <a:schemeClr val="bg1"/>
                </a:solidFill>
                <a:latin typeface="SB Sans Display Light"/>
                <a:cs typeface="SB Sans Display Light"/>
              </a:rPr>
              <a:t>‹#›</a:t>
            </a:fld>
            <a:endParaRPr lang="ru-RU" b="0" i="0">
              <a:solidFill>
                <a:schemeClr val="bg1"/>
              </a:solidFill>
              <a:latin typeface="SB Sans Display Light"/>
              <a:cs typeface="SB Sans Display Ligh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023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0B6E240-CE2A-4026-8AAB-7B938B2B85A6}" type="datetime1">
              <a:rPr lang="en-US" smtClean="0"/>
              <a:t>3/2/2023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97858DEA-CE95-4D32-BE2F-81451255DB1C}" type="datetime1">
              <a:rPr lang="en-US" smtClean="0"/>
              <a:t>3/2/2023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83FC89E4-AF39-4EA3-A0B4-3BE24CA29A6D}" type="datetime1">
              <a:rPr lang="en-US" smtClean="0"/>
              <a:t>3/2/2023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95102B1-C94D-4B28-A7A2-1FF5B05AB096}" type="datetime1">
              <a:rPr lang="en-US" smtClean="0"/>
              <a:t>3/2/2023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53A51E-CA75-4C37-A545-C529FC56CB5D}" type="datetime1">
              <a:rPr lang="en-US" smtClean="0"/>
              <a:t>3/2/2023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E1426EA-91E3-4287-AE74-13B54D3F7B64}" type="datetime1">
              <a:rPr lang="en-US" smtClean="0"/>
              <a:t>3/2/2023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692E6F0-B0CD-4318-8DDE-237D223467E9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vedaldi@robots.ox.ac.uk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az@robots.ox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essence of the purpose and process of the project</a:t>
            </a:r>
            <a:endParaRPr lang="ru-RU" dirty="0"/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en-US" dirty="0"/>
              <a:t>2</a:t>
            </a:r>
            <a:endParaRPr lang="ru-RU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33F4A02-E5A9-40A9-AC16-A090A1C9364A}"/>
              </a:ext>
            </a:extLst>
          </p:cNvPr>
          <p:cNvSpPr>
            <a:spLocks/>
          </p:cNvSpPr>
          <p:nvPr/>
        </p:nvSpPr>
        <p:spPr bwMode="auto">
          <a:xfrm>
            <a:off x="838200" y="1685074"/>
            <a:ext cx="10820400" cy="497050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SB Sans Text Light"/>
              <a:cs typeface="SB Sans Text Ligh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7408" y="1532674"/>
            <a:ext cx="11212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021924" y="648866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Каримов Марат Олегович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48000" y="199783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aim of the work is to develop a system for recognizing the age and gender of a person from a photo of a face. Based on this goal, the main tasks were formulated</a:t>
            </a:r>
            <a:r>
              <a:rPr lang="en-US" dirty="0" smtClean="0"/>
              <a:t>:</a:t>
            </a:r>
            <a:endParaRPr lang="la-Latn" dirty="0" smtClean="0"/>
          </a:p>
          <a:p>
            <a:r>
              <a:rPr lang="en-US" dirty="0" smtClean="0"/>
              <a:t>Find </a:t>
            </a:r>
            <a:r>
              <a:rPr lang="en-US" dirty="0"/>
              <a:t>a suitable database of photos of people's faces with labels for gender and age</a:t>
            </a:r>
            <a:r>
              <a:rPr lang="en-US" dirty="0" smtClean="0"/>
              <a:t>;</a:t>
            </a:r>
            <a:endParaRPr lang="la-Latn" dirty="0" smtClean="0"/>
          </a:p>
          <a:p>
            <a:r>
              <a:rPr lang="en-US" dirty="0" smtClean="0"/>
              <a:t>Creating </a:t>
            </a:r>
            <a:r>
              <a:rPr lang="en-US" dirty="0"/>
              <a:t>the highlight face() function for determining the coordinates of a person's face</a:t>
            </a:r>
            <a:r>
              <a:rPr lang="en-US" dirty="0" smtClean="0"/>
              <a:t>;</a:t>
            </a:r>
            <a:endParaRPr lang="la-Latn" dirty="0" smtClean="0"/>
          </a:p>
          <a:p>
            <a:r>
              <a:rPr lang="en-US" dirty="0" smtClean="0"/>
              <a:t>Choose </a:t>
            </a:r>
            <a:r>
              <a:rPr lang="en-US" dirty="0"/>
              <a:t>neural network architectures for solving the problem</a:t>
            </a:r>
            <a:r>
              <a:rPr lang="en-US" dirty="0" smtClean="0"/>
              <a:t>;</a:t>
            </a:r>
            <a:endParaRPr lang="la-Latn" dirty="0" smtClean="0"/>
          </a:p>
          <a:p>
            <a:r>
              <a:rPr lang="en-US" dirty="0" smtClean="0"/>
              <a:t>Creating </a:t>
            </a:r>
            <a:r>
              <a:rPr lang="en-US" dirty="0"/>
              <a:t>the behavior of the program, for the program to work using CMD</a:t>
            </a:r>
            <a:r>
              <a:rPr lang="en-US" dirty="0" smtClean="0"/>
              <a:t>;</a:t>
            </a:r>
            <a:endParaRPr lang="la-Latn" dirty="0" smtClean="0"/>
          </a:p>
          <a:p>
            <a:r>
              <a:rPr lang="en-US" dirty="0" smtClean="0"/>
              <a:t>Processing </a:t>
            </a:r>
            <a:r>
              <a:rPr lang="en-US" dirty="0"/>
              <a:t>constants (</a:t>
            </a:r>
            <a:r>
              <a:rPr lang="en-US" dirty="0" err="1"/>
              <a:t>config</a:t>
            </a:r>
            <a:r>
              <a:rPr lang="en-US" dirty="0"/>
              <a:t>), trained models, neural networks</a:t>
            </a:r>
            <a:r>
              <a:rPr lang="en-US" dirty="0" smtClean="0"/>
              <a:t>;</a:t>
            </a:r>
            <a:endParaRPr lang="la-Latn" dirty="0" smtClean="0"/>
          </a:p>
          <a:p>
            <a:r>
              <a:rPr lang="en-US" dirty="0" smtClean="0"/>
              <a:t>Initialize </a:t>
            </a:r>
            <a:r>
              <a:rPr lang="en-US" dirty="0"/>
              <a:t>the </a:t>
            </a:r>
            <a:r>
              <a:rPr lang="en-US" dirty="0" err="1"/>
              <a:t>module.Creating</a:t>
            </a:r>
            <a:r>
              <a:rPr lang="en-US" dirty="0"/>
              <a:t> the format of the work.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85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7006" t="12901" r="33069" b="70299"/>
          <a:stretch/>
        </p:blipFill>
        <p:spPr>
          <a:xfrm>
            <a:off x="5231904" y="979454"/>
            <a:ext cx="5739988" cy="20174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271464" y="18864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График </a:t>
            </a:r>
            <a:r>
              <a:rPr lang="en-US" dirty="0" smtClean="0">
                <a:solidFill>
                  <a:schemeClr val="tx2"/>
                </a:solidFill>
              </a:rPr>
              <a:t>Loss </a:t>
            </a:r>
            <a:r>
              <a:rPr lang="ru-RU" dirty="0" smtClean="0">
                <a:solidFill>
                  <a:schemeClr val="tx2"/>
                </a:solidFill>
              </a:rPr>
              <a:t>и </a:t>
            </a:r>
            <a:r>
              <a:rPr lang="en-US" dirty="0" smtClean="0">
                <a:solidFill>
                  <a:schemeClr val="tx2"/>
                </a:solidFill>
              </a:rPr>
              <a:t>Accuracy</a:t>
            </a:r>
            <a:r>
              <a:rPr lang="ru-RU" dirty="0" smtClean="0">
                <a:solidFill>
                  <a:schemeClr val="tx2"/>
                </a:solidFill>
              </a:rPr>
              <a:t> для теста</a:t>
            </a:r>
          </a:p>
          <a:p>
            <a:r>
              <a:rPr lang="ru-RU" dirty="0" smtClean="0">
                <a:solidFill>
                  <a:schemeClr val="tx2"/>
                </a:solidFill>
              </a:rPr>
              <a:t>Тест из данных 10 000 фотографий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1693" y="308222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Определение пола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09" y="3555990"/>
            <a:ext cx="6187976" cy="22861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00" y="5728898"/>
            <a:ext cx="6267231" cy="4938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416" y="1052736"/>
            <a:ext cx="40324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этих графиках мы видим довольную низкую точность в тестовых данных фотографии. Но с увеличением эпох до 40 - увеличивается точность. И ошибки близко к нулю. По всей видимости тестовая выборка фотографии были отобраны мало мною всего 10 000, либо фотографии находящиеся в выборке могут отсутствовать лица. </a:t>
            </a:r>
            <a:r>
              <a:rPr lang="en-US" dirty="0" smtClean="0"/>
              <a:t>Train</a:t>
            </a:r>
            <a:r>
              <a:rPr lang="ru-RU" dirty="0" smtClean="0"/>
              <a:t> выборка в количестве более 62 000 фотографий качество лучше при 20 эпохи обучения.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247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/>
              <a:t>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3C78131-749E-4CC6-A080-4235AD358BC7}"/>
              </a:ext>
            </a:extLst>
          </p:cNvPr>
          <p:cNvSpPr>
            <a:spLocks/>
          </p:cNvSpPr>
          <p:nvPr/>
        </p:nvSpPr>
        <p:spPr bwMode="auto">
          <a:xfrm>
            <a:off x="838200" y="16850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dirty="0" smtClean="0">
              <a:latin typeface="SB Sans Text Light"/>
              <a:cs typeface="SB Sans Text Ligh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305342"/>
            <a:ext cx="1044237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</a:t>
            </a:r>
            <a:r>
              <a:rPr lang="ru-RU" sz="2800" dirty="0" smtClean="0"/>
              <a:t>Целью </a:t>
            </a:r>
            <a:r>
              <a:rPr lang="ru-RU" sz="2800" dirty="0"/>
              <a:t>данного исследования было построить </a:t>
            </a:r>
            <a:r>
              <a:rPr lang="ru-RU" sz="2800" dirty="0" smtClean="0"/>
              <a:t>модель</a:t>
            </a:r>
            <a:r>
              <a:rPr lang="en-US" sz="2800" dirty="0" smtClean="0"/>
              <a:t> </a:t>
            </a:r>
            <a:r>
              <a:rPr lang="ru-RU" sz="2800" dirty="0" smtClean="0"/>
              <a:t>автоматизации, </a:t>
            </a:r>
            <a:r>
              <a:rPr lang="ru-RU" sz="2800" dirty="0"/>
              <a:t>прогнозирующую пол и возраст человека по фотографии </a:t>
            </a:r>
            <a:r>
              <a:rPr lang="ru-RU" sz="2800" dirty="0" smtClean="0"/>
              <a:t>лица. Который программа считывает из локальной папки базу фотографии автоматический по одной фотографии. Обрабатывает распознает пол и возраст. Результат сохраняет в другую подготовленную папку.  </a:t>
            </a:r>
          </a:p>
          <a:p>
            <a:pPr algn="just"/>
            <a:r>
              <a:rPr lang="ru-RU" sz="2800" dirty="0"/>
              <a:t>	</a:t>
            </a:r>
            <a:r>
              <a:rPr lang="ru-RU" sz="2800" dirty="0" smtClean="0"/>
              <a:t>На </a:t>
            </a:r>
            <a:r>
              <a:rPr lang="ru-RU" sz="2800" dirty="0"/>
              <a:t>основе полученных результатов можно отметить</a:t>
            </a:r>
            <a:r>
              <a:rPr lang="ru-RU" sz="2800" dirty="0" smtClean="0"/>
              <a:t>,</a:t>
            </a:r>
            <a:r>
              <a:rPr lang="ru-RU" sz="2800" dirty="0"/>
              <a:t> что  модель для определения пола и возраста вместе имеет довольно низкую точность для предсказания возрастного класса, а точность для пола выше </a:t>
            </a:r>
            <a:r>
              <a:rPr lang="ru-RU" sz="2800" dirty="0" smtClean="0"/>
              <a:t>90%, как отдельно </a:t>
            </a:r>
            <a:r>
              <a:rPr lang="ru-RU" sz="2800" dirty="0"/>
              <a:t>так и вместе с возрастным определением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9021924" y="648866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Каримов Марат Олегович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0" y="0"/>
            <a:ext cx="12188952" cy="116738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685800" y="1532674"/>
            <a:ext cx="10820400" cy="42507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/>
              <a:t>5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4B5CB2B-C20A-4281-BA84-62BDF59F6065}"/>
              </a:ext>
            </a:extLst>
          </p:cNvPr>
          <p:cNvSpPr>
            <a:spLocks/>
          </p:cNvSpPr>
          <p:nvPr/>
        </p:nvSpPr>
        <p:spPr bwMode="auto">
          <a:xfrm>
            <a:off x="838200" y="1685074"/>
            <a:ext cx="10820400" cy="497050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600" dirty="0" err="1"/>
              <a:t>Пакулич</a:t>
            </a:r>
            <a:r>
              <a:rPr lang="ru-RU" sz="1600" dirty="0"/>
              <a:t>, Д. В. Распознавание возраста по изображению лица с использованием </a:t>
            </a:r>
            <a:r>
              <a:rPr lang="ru-RU" sz="1600" dirty="0" err="1"/>
              <a:t>сверточных</a:t>
            </a:r>
            <a:r>
              <a:rPr lang="ru-RU" sz="1600" dirty="0"/>
              <a:t> нейронных сетей / Д. В. </a:t>
            </a:r>
            <a:r>
              <a:rPr lang="ru-RU" sz="1600" dirty="0" err="1"/>
              <a:t>Пакулич</a:t>
            </a:r>
            <a:r>
              <a:rPr lang="ru-RU" sz="1600" dirty="0"/>
              <a:t>, C. A. Якимов, C. А. </a:t>
            </a:r>
            <a:r>
              <a:rPr lang="ru-RU" sz="1600" dirty="0" err="1"/>
              <a:t>Алямкин</a:t>
            </a:r>
            <a:r>
              <a:rPr lang="ru-RU" sz="1600" dirty="0"/>
              <a:t>. – Т. 55 </a:t>
            </a:r>
            <a:r>
              <a:rPr lang="ru-RU" sz="1600" dirty="0" err="1"/>
              <a:t>Вып</a:t>
            </a:r>
            <a:r>
              <a:rPr lang="ru-RU" sz="1600" dirty="0"/>
              <a:t>. 3 изд. – М : Новосибирск. Автометрия, 2019. </a:t>
            </a:r>
            <a:endParaRPr lang="en-US" sz="1600" dirty="0" smtClean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2000" dirty="0" smtClean="0">
                <a:latin typeface="SB Sans Text Light"/>
                <a:cs typeface="SB Sans Text Light"/>
              </a:rPr>
              <a:t>Основы использования</a:t>
            </a:r>
            <a:r>
              <a:rPr lang="en-US" sz="2000" dirty="0" smtClean="0">
                <a:latin typeface="SB Sans Text Light"/>
                <a:cs typeface="SB Sans Text Light"/>
              </a:rPr>
              <a:t> </a:t>
            </a:r>
            <a:r>
              <a:rPr lang="ru-RU" sz="2000" dirty="0" err="1" smtClean="0">
                <a:latin typeface="SB Sans Text Light"/>
                <a:cs typeface="SB Sans Text Light"/>
              </a:rPr>
              <a:t>библитеки</a:t>
            </a:r>
            <a:r>
              <a:rPr lang="ru-RU" sz="2000" dirty="0" smtClean="0">
                <a:latin typeface="SB Sans Text Light"/>
                <a:cs typeface="SB Sans Text Light"/>
              </a:rPr>
              <a:t> </a:t>
            </a:r>
            <a:r>
              <a:rPr lang="en-US" sz="2000" dirty="0" err="1" smtClean="0">
                <a:latin typeface="SB Sans Text Light"/>
                <a:cs typeface="SB Sans Text Light"/>
              </a:rPr>
              <a:t>OpenCV</a:t>
            </a:r>
            <a:endParaRPr lang="ru-RU" sz="2000" dirty="0" smtClean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2000" dirty="0">
                <a:latin typeface="SB Sans Text Light"/>
                <a:cs typeface="SB Sans Text Light"/>
              </a:rPr>
              <a:t>Введение в компьютерное </a:t>
            </a:r>
            <a:r>
              <a:rPr lang="ru-RU" sz="2000" dirty="0" smtClean="0">
                <a:latin typeface="SB Sans Text Light"/>
                <a:cs typeface="SB Sans Text Light"/>
              </a:rPr>
              <a:t>зрение - С</a:t>
            </a:r>
            <a:r>
              <a:rPr lang="en-US" sz="2000" dirty="0" smtClean="0">
                <a:latin typeface="SB Sans Text Light"/>
                <a:cs typeface="SB Sans Text Light"/>
              </a:rPr>
              <a:t>V</a:t>
            </a:r>
            <a:r>
              <a:rPr lang="ru-RU" sz="2000" dirty="0" smtClean="0">
                <a:latin typeface="SB Sans Text Light"/>
                <a:cs typeface="SB Sans Text Light"/>
              </a:rPr>
              <a:t>. Лекция </a:t>
            </a:r>
            <a:r>
              <a:rPr lang="ru-RU" sz="2000" dirty="0" err="1" smtClean="0">
                <a:latin typeface="SB Sans Text Light"/>
                <a:cs typeface="SB Sans Text Light"/>
              </a:rPr>
              <a:t>СберУниверситет</a:t>
            </a:r>
            <a:r>
              <a:rPr lang="ru-RU" sz="2000" dirty="0" smtClean="0">
                <a:latin typeface="SB Sans Text Light"/>
                <a:cs typeface="SB Sans Text Light"/>
              </a:rPr>
              <a:t>.</a:t>
            </a: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2000" dirty="0" smtClean="0"/>
              <a:t>Статья «</a:t>
            </a:r>
            <a:r>
              <a:rPr lang="en-US" sz="2000" dirty="0" smtClean="0"/>
              <a:t>Deep </a:t>
            </a:r>
            <a:r>
              <a:rPr lang="en-US" sz="2000" dirty="0"/>
              <a:t>Face </a:t>
            </a:r>
            <a:r>
              <a:rPr lang="en-US" sz="2000" dirty="0" smtClean="0"/>
              <a:t>Recognition</a:t>
            </a:r>
            <a:r>
              <a:rPr lang="ru-RU" sz="2000" dirty="0" smtClean="0"/>
              <a:t>». </a:t>
            </a:r>
            <a:r>
              <a:rPr lang="ru-RU" sz="1400" dirty="0" smtClean="0"/>
              <a:t>Авторы статьи: </a:t>
            </a:r>
            <a:r>
              <a:rPr lang="en-US" sz="1400" dirty="0" err="1" smtClean="0"/>
              <a:t>Omkar</a:t>
            </a:r>
            <a:r>
              <a:rPr lang="en-US" sz="1400" dirty="0" smtClean="0"/>
              <a:t> </a:t>
            </a:r>
            <a:r>
              <a:rPr lang="en-US" sz="1400" dirty="0"/>
              <a:t>M. </a:t>
            </a:r>
            <a:r>
              <a:rPr lang="en-US" sz="1400" dirty="0" err="1"/>
              <a:t>Parkhi</a:t>
            </a:r>
            <a:r>
              <a:rPr lang="en-US" sz="1400" dirty="0"/>
              <a:t> </a:t>
            </a:r>
            <a:r>
              <a:rPr lang="en-US" sz="1400" dirty="0" smtClean="0"/>
              <a:t>omkar@robots.ox.ac.uk </a:t>
            </a:r>
            <a:endParaRPr lang="ru-RU" sz="1400" dirty="0" smtClean="0"/>
          </a:p>
          <a:p>
            <a:pPr marL="0" indent="0" defTabSz="360000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ru-RU" sz="1400" dirty="0" smtClean="0"/>
              <a:t>															</a:t>
            </a:r>
            <a:r>
              <a:rPr lang="en-US" sz="1400" dirty="0" smtClean="0"/>
              <a:t>Andrea </a:t>
            </a:r>
            <a:r>
              <a:rPr lang="en-US" sz="1400" dirty="0" err="1"/>
              <a:t>Vedaldi</a:t>
            </a:r>
            <a:r>
              <a:rPr lang="en-US" sz="1400" dirty="0"/>
              <a:t> </a:t>
            </a:r>
            <a:r>
              <a:rPr lang="en-US" sz="1400" dirty="0" smtClean="0">
                <a:hlinkClick r:id="rId3"/>
              </a:rPr>
              <a:t>vedaldi@robots.ox.ac.uk</a:t>
            </a:r>
            <a:endParaRPr lang="ru-RU" sz="1400" dirty="0" smtClean="0"/>
          </a:p>
          <a:p>
            <a:pPr marL="0" indent="0" defTabSz="360000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1400" dirty="0" smtClean="0"/>
              <a:t> </a:t>
            </a:r>
            <a:r>
              <a:rPr lang="ru-RU" sz="1400" dirty="0" smtClean="0"/>
              <a:t>															</a:t>
            </a:r>
            <a:r>
              <a:rPr lang="en-US" sz="1400" dirty="0" smtClean="0"/>
              <a:t>Andrew </a:t>
            </a:r>
            <a:r>
              <a:rPr lang="en-US" sz="1400" dirty="0"/>
              <a:t>Zisserman </a:t>
            </a:r>
            <a:r>
              <a:rPr lang="en-US" sz="1400" dirty="0" smtClean="0">
                <a:hlinkClick r:id="rId4"/>
              </a:rPr>
              <a:t>az@robots.ox.ac.uk</a:t>
            </a:r>
            <a:endParaRPr lang="ru-RU" sz="1400" dirty="0" smtClean="0"/>
          </a:p>
          <a:p>
            <a:pPr marL="0" indent="0" defTabSz="360000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ru-RU" sz="1400" dirty="0" smtClean="0">
                <a:latin typeface="SB Sans Text Light"/>
                <a:cs typeface="SB Sans Text Light"/>
              </a:rPr>
              <a:t>Ссылка: </a:t>
            </a:r>
            <a:r>
              <a:rPr lang="en-US" sz="1400" dirty="0">
                <a:latin typeface="SB Sans Text Light"/>
                <a:cs typeface="SB Sans Text Light"/>
              </a:rPr>
              <a:t>https://www.robots.ox.ac.uk/~vgg/publications/2015/Parkhi15/parkhi15.pdf</a:t>
            </a:r>
            <a:endParaRPr lang="ru-RU" sz="1400" dirty="0" smtClean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sz="2000" dirty="0" smtClean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sz="2000" dirty="0" smtClean="0"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200000"/>
              </a:lnSpc>
              <a:spcBef>
                <a:spcPts val="0"/>
              </a:spcBef>
              <a:buNone/>
              <a:defRPr/>
            </a:pPr>
            <a:endParaRPr lang="en-US" dirty="0" smtClean="0">
              <a:latin typeface="SB Sans Text Light"/>
              <a:cs typeface="SB Sans Text Light"/>
            </a:endParaRPr>
          </a:p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9021924" y="648866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Каримов Марат Олегович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 bwMode="auto">
          <a:xfrm>
            <a:off x="3048" y="-45875"/>
            <a:ext cx="12188952" cy="116738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4F93A8E-D1D1-41EB-A500-46223BFB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-45875"/>
            <a:ext cx="10728324" cy="136815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main part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20" name="Text Placeholder 3"/>
          <p:cNvSpPr>
            <a:spLocks/>
          </p:cNvSpPr>
          <p:nvPr/>
        </p:nvSpPr>
        <p:spPr bwMode="auto">
          <a:xfrm>
            <a:off x="368799" y="1203220"/>
            <a:ext cx="8984636" cy="176419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ru-RU" dirty="0">
              <a:latin typeface="SB Sans Text Light"/>
              <a:cs typeface="SB Sans Text Ligh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9388475" y="6378575"/>
            <a:ext cx="2803525" cy="276999"/>
          </a:xfrm>
        </p:spPr>
        <p:txBody>
          <a:bodyPr/>
          <a:lstStyle/>
          <a:p>
            <a:pPr>
              <a:defRPr/>
            </a:pPr>
            <a:r>
              <a:rPr lang="ru-RU" dirty="0"/>
              <a:t>3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7464152" y="6378575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Каримов Марат Олегович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384" y="1390079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Photo database: a set of Wikipedia (Wiki) was selected, since it is in the public domain, downloaded to a local disk for this work in the amount of 62,239 photos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https</a:t>
            </a:r>
            <a:r>
              <a:rPr lang="en-US" dirty="0"/>
              <a:t>://data.vision.ee.ethz.ch/cvl/rrothe/imdb-wiki/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944742"/>
            <a:ext cx="2171700" cy="21717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41" y="3005565"/>
            <a:ext cx="2110877" cy="211087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36" y="2967415"/>
            <a:ext cx="2230798" cy="223079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87" y="2966263"/>
            <a:ext cx="2196455" cy="21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9048328" y="638132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Каримов Марат Олегович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38581" t="26900" r="35825" b="52101"/>
          <a:stretch/>
        </p:blipFill>
        <p:spPr>
          <a:xfrm>
            <a:off x="2711624" y="1628800"/>
            <a:ext cx="6768752" cy="32458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431704" y="501317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7030A0"/>
                </a:solidFill>
              </a:rPr>
              <a:t>Распределение набора данных фотографии</a:t>
            </a:r>
            <a:endParaRPr 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3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9192344" y="638132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Каримов Марат Олегович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344" y="188640"/>
            <a:ext cx="1188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2. </a:t>
            </a:r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FaceNet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7007" t="20602" r="35430" b="63299"/>
          <a:stretch/>
        </p:blipFill>
        <p:spPr>
          <a:xfrm>
            <a:off x="1487488" y="692696"/>
            <a:ext cx="6624736" cy="284699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03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8627" t="8913" r="22746" b="2838"/>
          <a:stretch/>
        </p:blipFill>
        <p:spPr>
          <a:xfrm>
            <a:off x="623392" y="1772816"/>
            <a:ext cx="2372335" cy="322378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41961" y="3075250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Программа </a:t>
            </a:r>
            <a:r>
              <a:rPr lang="en-US" dirty="0" err="1" smtClean="0"/>
              <a:t>GenAge</a:t>
            </a:r>
            <a:endParaRPr lang="ru-RU" dirty="0"/>
          </a:p>
        </p:txBody>
      </p:sp>
      <p:sp>
        <p:nvSpPr>
          <p:cNvPr id="6" name="Стрелка вправо 5"/>
          <p:cNvSpPr/>
          <p:nvPr/>
        </p:nvSpPr>
        <p:spPr>
          <a:xfrm>
            <a:off x="3380163" y="314239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>
            <a:off x="6672064" y="3120966"/>
            <a:ext cx="978408" cy="484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38747" t="9152" r="23013" b="3255"/>
          <a:stretch/>
        </p:blipFill>
        <p:spPr>
          <a:xfrm>
            <a:off x="8184232" y="1596481"/>
            <a:ext cx="3170578" cy="39338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9021924" y="648866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Каримов Марат Олегович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8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028" y="102940"/>
            <a:ext cx="5182265" cy="399413"/>
          </a:xfrm>
        </p:spPr>
        <p:txBody>
          <a:bodyPr>
            <a:noAutofit/>
          </a:bodyPr>
          <a:lstStyle/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6164" t="64756" r="54203" b="14032"/>
          <a:stretch/>
        </p:blipFill>
        <p:spPr>
          <a:xfrm>
            <a:off x="3890418" y="5337212"/>
            <a:ext cx="3528392" cy="13681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747" t="60771" r="54955" b="23237"/>
          <a:stretch/>
        </p:blipFill>
        <p:spPr>
          <a:xfrm>
            <a:off x="3985958" y="979715"/>
            <a:ext cx="4105452" cy="125677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63352" y="2420888"/>
            <a:ext cx="2736304" cy="36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3381236" y="397877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3837006"/>
            <a:ext cx="1682642" cy="768163"/>
          </a:xfrm>
          <a:prstGeom prst="rect">
            <a:avLst/>
          </a:prstGeom>
        </p:spPr>
      </p:pic>
      <p:sp>
        <p:nvSpPr>
          <p:cNvPr id="12" name="Стрелка вниз 11"/>
          <p:cNvSpPr/>
          <p:nvPr/>
        </p:nvSpPr>
        <p:spPr>
          <a:xfrm flipH="1">
            <a:off x="5260687" y="4573145"/>
            <a:ext cx="472948" cy="6937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 rot="19440904">
            <a:off x="7676152" y="4712755"/>
            <a:ext cx="978408" cy="49832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8983092" y="1278478"/>
            <a:ext cx="2880320" cy="478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8892416">
            <a:off x="2938596" y="1772794"/>
            <a:ext cx="978408" cy="48463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l="37879" t="28327" r="21970" b="22722"/>
          <a:stretch/>
        </p:blipFill>
        <p:spPr>
          <a:xfrm>
            <a:off x="263352" y="2435752"/>
            <a:ext cx="1296144" cy="85594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/>
          <a:srcRect l="34744" t="9881" r="18872" b="4486"/>
          <a:stretch/>
        </p:blipFill>
        <p:spPr>
          <a:xfrm>
            <a:off x="1857723" y="2435752"/>
            <a:ext cx="1141933" cy="114193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12" y="3669707"/>
            <a:ext cx="1132824" cy="154052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8"/>
          <a:srcRect l="27424" t="9562" r="12730" b="3783"/>
          <a:stretch/>
        </p:blipFill>
        <p:spPr>
          <a:xfrm>
            <a:off x="1566882" y="4087328"/>
            <a:ext cx="1367678" cy="124988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94527" y="6159787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</a:t>
            </a:r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9"/>
          <a:srcRect l="45186" t="11917" r="14648" b="16580"/>
          <a:stretch/>
        </p:blipFill>
        <p:spPr>
          <a:xfrm>
            <a:off x="8983092" y="1308214"/>
            <a:ext cx="1505396" cy="145163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0"/>
          <a:srcRect l="36251" t="11281" r="19599" b="8748"/>
          <a:stretch/>
        </p:blipFill>
        <p:spPr>
          <a:xfrm>
            <a:off x="8989480" y="3910634"/>
            <a:ext cx="1350504" cy="132502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88488" y="2435752"/>
            <a:ext cx="1338133" cy="122863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88488" y="4004602"/>
            <a:ext cx="1273108" cy="183087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 bwMode="auto">
          <a:xfrm>
            <a:off x="8559911" y="648866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Каримов Марат Олегович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84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8760296" y="630932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Каримов Марат Олегович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904694"/>
              </p:ext>
            </p:extLst>
          </p:nvPr>
        </p:nvGraphicFramePr>
        <p:xfrm>
          <a:off x="1631504" y="1442831"/>
          <a:ext cx="812800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98961082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54169192"/>
                    </a:ext>
                  </a:extLst>
                </a:gridCol>
                <a:gridCol w="1525690">
                  <a:extLst>
                    <a:ext uri="{9D8B030D-6E8A-4147-A177-3AD203B41FA5}">
                      <a16:colId xmlns:a16="http://schemas.microsoft.com/office/drawing/2014/main" val="302404048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67333686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51665665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810934765"/>
                    </a:ext>
                  </a:extLst>
                </a:gridCol>
                <a:gridCol w="1039665">
                  <a:extLst>
                    <a:ext uri="{9D8B030D-6E8A-4147-A177-3AD203B41FA5}">
                      <a16:colId xmlns:a16="http://schemas.microsoft.com/office/drawing/2014/main" val="135087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Модель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Кол-во эпох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База</a:t>
                      </a:r>
                      <a:r>
                        <a:rPr lang="ru-RU" baseline="0" dirty="0" smtClean="0"/>
                        <a:t> данных фото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F-</a:t>
                      </a:r>
                      <a:r>
                        <a:rPr lang="ru-RU" dirty="0" smtClean="0"/>
                        <a:t>мера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27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</a:t>
                      </a:r>
                      <a:r>
                        <a:rPr lang="en-US" baseline="0" dirty="0" smtClean="0"/>
                        <a:t> -</a:t>
                      </a:r>
                      <a:r>
                        <a:rPr lang="ru-RU" dirty="0" smtClean="0"/>
                        <a:t>20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Test - 40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dirty="0" smtClean="0"/>
                        <a:t>62000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Test 10000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</a:t>
                      </a:r>
                      <a:r>
                        <a:rPr lang="en-US" dirty="0" smtClean="0"/>
                        <a:t>92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</a:t>
                      </a:r>
                      <a:r>
                        <a:rPr lang="en-US" dirty="0" smtClean="0"/>
                        <a:t>91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0,</a:t>
                      </a:r>
                      <a:r>
                        <a:rPr lang="en-US" dirty="0" smtClean="0"/>
                        <a:t>91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759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r>
                        <a:rPr lang="en-US" baseline="0" dirty="0" smtClean="0"/>
                        <a:t> and Age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Train-</a:t>
                      </a:r>
                      <a:r>
                        <a:rPr lang="ru-RU" dirty="0" smtClean="0"/>
                        <a:t>20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Test - 40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 </a:t>
                      </a:r>
                      <a:r>
                        <a:rPr lang="ru-RU" dirty="0" smtClean="0"/>
                        <a:t>62000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Test 10000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Пол </a:t>
                      </a:r>
                    </a:p>
                    <a:p>
                      <a:r>
                        <a:rPr lang="ru-RU" dirty="0" smtClean="0"/>
                        <a:t>0,</a:t>
                      </a:r>
                      <a:r>
                        <a:rPr lang="en-US" dirty="0" smtClean="0"/>
                        <a:t>92</a:t>
                      </a:r>
                      <a:endParaRPr lang="ru-RU" dirty="0" smtClean="0"/>
                    </a:p>
                    <a:p>
                      <a:r>
                        <a:rPr lang="ru-RU" dirty="0" smtClean="0"/>
                        <a:t>возраст 0,</a:t>
                      </a:r>
                      <a:r>
                        <a:rPr lang="en-US" dirty="0" smtClean="0"/>
                        <a:t>55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Пол 0,</a:t>
                      </a:r>
                      <a:r>
                        <a:rPr lang="en-US" dirty="0" smtClean="0"/>
                        <a:t>91</a:t>
                      </a:r>
                      <a:endParaRPr lang="ru-RU" dirty="0" smtClean="0"/>
                    </a:p>
                    <a:p>
                      <a:r>
                        <a:rPr lang="ru-RU" dirty="0" smtClean="0"/>
                        <a:t>Возраст</a:t>
                      </a:r>
                    </a:p>
                    <a:p>
                      <a:r>
                        <a:rPr lang="ru-RU" dirty="0" smtClean="0"/>
                        <a:t>0,</a:t>
                      </a:r>
                      <a:r>
                        <a:rPr lang="en-US" dirty="0" smtClean="0"/>
                        <a:t>56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Пол </a:t>
                      </a:r>
                    </a:p>
                    <a:p>
                      <a:r>
                        <a:rPr lang="ru-RU" dirty="0" smtClean="0"/>
                        <a:t>0,</a:t>
                      </a:r>
                      <a:r>
                        <a:rPr lang="en-US" dirty="0" smtClean="0"/>
                        <a:t>91</a:t>
                      </a:r>
                      <a:endParaRPr lang="ru-RU" dirty="0" smtClean="0"/>
                    </a:p>
                    <a:p>
                      <a:r>
                        <a:rPr lang="ru-RU" dirty="0" smtClean="0"/>
                        <a:t>Возраст</a:t>
                      </a:r>
                      <a:r>
                        <a:rPr lang="ru-RU" baseline="0" dirty="0" smtClean="0"/>
                        <a:t> 0,</a:t>
                      </a:r>
                      <a:r>
                        <a:rPr lang="en-US" baseline="0" dirty="0" smtClean="0"/>
                        <a:t>55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2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0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35185" t="9965" r="33333" b="71351"/>
          <a:stretch/>
        </p:blipFill>
        <p:spPr>
          <a:xfrm>
            <a:off x="3935760" y="1484784"/>
            <a:ext cx="7128792" cy="25897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6237312"/>
            <a:ext cx="5017443" cy="4938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08" y="726096"/>
            <a:ext cx="47525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График обучения </a:t>
            </a:r>
            <a:r>
              <a:rPr lang="ru-RU" dirty="0" err="1" smtClean="0"/>
              <a:t>предобученной</a:t>
            </a:r>
            <a:r>
              <a:rPr lang="ru-RU" dirty="0" smtClean="0"/>
              <a:t> модели </a:t>
            </a:r>
            <a:endParaRPr lang="en-US" dirty="0" smtClean="0"/>
          </a:p>
          <a:p>
            <a:r>
              <a:rPr lang="ru-RU" dirty="0" smtClean="0"/>
              <a:t>Функция потерь – бинарная кросс-энтропия</a:t>
            </a:r>
          </a:p>
          <a:p>
            <a:r>
              <a:rPr lang="ru-RU" dirty="0" smtClean="0"/>
              <a:t>Оптимизатор </a:t>
            </a:r>
            <a:r>
              <a:rPr lang="en-US" dirty="0" smtClean="0"/>
              <a:t>Adam</a:t>
            </a:r>
            <a:endParaRPr lang="ru-RU" dirty="0" smtClean="0"/>
          </a:p>
          <a:p>
            <a:r>
              <a:rPr lang="ru-RU" dirty="0" smtClean="0"/>
              <a:t>Эпох обучения – 20</a:t>
            </a:r>
          </a:p>
          <a:p>
            <a:r>
              <a:rPr lang="ru-RU" dirty="0" smtClean="0"/>
              <a:t>Шаг обучения – 0,001</a:t>
            </a:r>
          </a:p>
          <a:p>
            <a:endParaRPr lang="ru-RU" dirty="0" smtClean="0"/>
          </a:p>
          <a:p>
            <a:r>
              <a:rPr lang="ru-RU" dirty="0">
                <a:solidFill>
                  <a:schemeClr val="tx2"/>
                </a:solidFill>
              </a:rPr>
              <a:t>Отличие</a:t>
            </a:r>
            <a:r>
              <a:rPr lang="ru-RU" dirty="0" smtClean="0">
                <a:solidFill>
                  <a:schemeClr val="tx2"/>
                </a:solidFill>
              </a:rPr>
              <a:t>:</a:t>
            </a:r>
          </a:p>
          <a:p>
            <a:endParaRPr lang="ru-RU" dirty="0" smtClean="0">
              <a:solidFill>
                <a:schemeClr val="tx2"/>
              </a:solidFill>
            </a:endParaRPr>
          </a:p>
          <a:p>
            <a:r>
              <a:rPr lang="ru-RU" dirty="0" smtClean="0">
                <a:solidFill>
                  <a:schemeClr val="tx2"/>
                </a:solidFill>
              </a:rPr>
              <a:t>Простая</a:t>
            </a:r>
          </a:p>
          <a:p>
            <a:r>
              <a:rPr lang="ru-RU" dirty="0" smtClean="0">
                <a:solidFill>
                  <a:schemeClr val="tx2"/>
                </a:solidFill>
              </a:rPr>
              <a:t>задача </a:t>
            </a:r>
            <a:r>
              <a:rPr lang="ru-RU" dirty="0">
                <a:solidFill>
                  <a:schemeClr val="tx2"/>
                </a:solidFill>
              </a:rPr>
              <a:t>бинарной классификации</a:t>
            </a:r>
            <a:r>
              <a:rPr lang="ru-RU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4072" y="174728"/>
            <a:ext cx="1058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Определение пола</a:t>
            </a:r>
            <a:endParaRPr lang="ru-RU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821697"/>
              </p:ext>
            </p:extLst>
          </p:nvPr>
        </p:nvGraphicFramePr>
        <p:xfrm>
          <a:off x="335360" y="4383112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731249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24061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5293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Слой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Shape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Количество параметров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1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FaceN</a:t>
                      </a:r>
                      <a:r>
                        <a:rPr lang="ru-RU" dirty="0" smtClean="0"/>
                        <a:t>е</a:t>
                      </a:r>
                      <a:r>
                        <a:rPr lang="en-US" dirty="0" smtClean="0"/>
                        <a:t>t(1-36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слои)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1, 1, 4096)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5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predictions (Conv2D)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1, 1,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8194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60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Flatten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2)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4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2)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2174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35360" y="6381328"/>
            <a:ext cx="812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Архитектура сети для распознавания пола</a:t>
            </a:r>
          </a:p>
        </p:txBody>
      </p:sp>
    </p:spTree>
    <p:extLst>
      <p:ext uri="{BB962C8B-B14F-4D97-AF65-F5344CB8AC3E}">
        <p14:creationId xmlns:p14="http://schemas.microsoft.com/office/powerpoint/2010/main" val="338128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376" y="282714"/>
            <a:ext cx="4876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Определение пола и возраста</a:t>
            </a:r>
            <a:endParaRPr lang="ru-RU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6219" t="53501" r="33069" b="29699"/>
          <a:stretch/>
        </p:blipFill>
        <p:spPr>
          <a:xfrm>
            <a:off x="4880961" y="698218"/>
            <a:ext cx="7020780" cy="21602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39598" y="908720"/>
            <a:ext cx="113239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Функция </a:t>
            </a:r>
            <a:r>
              <a:rPr lang="ru-RU" dirty="0"/>
              <a:t>потерь – бинарная кросс-энтропия; </a:t>
            </a:r>
            <a:endParaRPr lang="ru-RU" dirty="0" smtClean="0"/>
          </a:p>
          <a:p>
            <a:r>
              <a:rPr lang="ru-RU" dirty="0" smtClean="0"/>
              <a:t>оптимизатор </a:t>
            </a:r>
            <a:r>
              <a:rPr lang="ru-RU" dirty="0"/>
              <a:t>– </a:t>
            </a:r>
            <a:r>
              <a:rPr lang="ru-RU" dirty="0" err="1"/>
              <a:t>Adam</a:t>
            </a:r>
            <a:r>
              <a:rPr lang="ru-RU" dirty="0" smtClean="0"/>
              <a:t>;</a:t>
            </a:r>
          </a:p>
          <a:p>
            <a:r>
              <a:rPr lang="ru-RU" dirty="0" smtClean="0"/>
              <a:t>количество </a:t>
            </a:r>
            <a:r>
              <a:rPr lang="ru-RU" dirty="0"/>
              <a:t>эпох обучения – 20; </a:t>
            </a:r>
            <a:endParaRPr lang="ru-RU" dirty="0" smtClean="0"/>
          </a:p>
          <a:p>
            <a:r>
              <a:rPr lang="ru-RU" dirty="0" smtClean="0"/>
              <a:t>шаг </a:t>
            </a:r>
            <a:r>
              <a:rPr lang="ru-RU" dirty="0"/>
              <a:t>обучения – </a:t>
            </a:r>
            <a:r>
              <a:rPr lang="ru-RU" dirty="0" smtClean="0"/>
              <a:t>0,001</a:t>
            </a:r>
          </a:p>
          <a:p>
            <a:endParaRPr lang="ru-RU" dirty="0"/>
          </a:p>
          <a:p>
            <a:r>
              <a:rPr lang="ru-RU" dirty="0" smtClean="0">
                <a:solidFill>
                  <a:schemeClr val="tx2"/>
                </a:solidFill>
              </a:rPr>
              <a:t>Отличие:</a:t>
            </a:r>
          </a:p>
          <a:p>
            <a:endParaRPr lang="ru-RU" dirty="0">
              <a:solidFill>
                <a:schemeClr val="tx2"/>
              </a:solidFill>
            </a:endParaRPr>
          </a:p>
          <a:p>
            <a:r>
              <a:rPr lang="ru-RU" dirty="0">
                <a:solidFill>
                  <a:schemeClr val="tx2"/>
                </a:solidFill>
              </a:rPr>
              <a:t>Определение </a:t>
            </a:r>
            <a:r>
              <a:rPr lang="ru-RU" dirty="0" smtClean="0">
                <a:solidFill>
                  <a:schemeClr val="tx2"/>
                </a:solidFill>
              </a:rPr>
              <a:t>возраста</a:t>
            </a:r>
          </a:p>
          <a:p>
            <a:r>
              <a:rPr lang="ru-RU" dirty="0" smtClean="0">
                <a:solidFill>
                  <a:schemeClr val="tx2"/>
                </a:solidFill>
              </a:rPr>
              <a:t>это </a:t>
            </a:r>
            <a:r>
              <a:rPr lang="ru-RU" dirty="0">
                <a:solidFill>
                  <a:schemeClr val="tx2"/>
                </a:solidFill>
              </a:rPr>
              <a:t>регрессионная </a:t>
            </a:r>
            <a:r>
              <a:rPr lang="ru-RU" dirty="0" smtClean="0">
                <a:solidFill>
                  <a:schemeClr val="tx2"/>
                </a:solidFill>
              </a:rPr>
              <a:t>задача, и я решил ее как задачу классификации, путем разбиения возрастов по диапазонам.</a:t>
            </a:r>
          </a:p>
          <a:p>
            <a:r>
              <a:rPr lang="ru-RU" dirty="0" smtClean="0">
                <a:solidFill>
                  <a:schemeClr val="tx2"/>
                </a:solidFill>
              </a:rPr>
              <a:t>Поэтому определение возраста путем классификации оказалось не слишком качественно как видно на графике.</a:t>
            </a:r>
          </a:p>
          <a:p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19562"/>
              </p:ext>
            </p:extLst>
          </p:nvPr>
        </p:nvGraphicFramePr>
        <p:xfrm>
          <a:off x="263352" y="4383112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731249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24061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52935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Слой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Shape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Количество параметров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1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FaceN</a:t>
                      </a:r>
                      <a:r>
                        <a:rPr lang="ru-RU" dirty="0" smtClean="0"/>
                        <a:t>е</a:t>
                      </a:r>
                      <a:r>
                        <a:rPr lang="en-US" dirty="0" smtClean="0"/>
                        <a:t>t(1-36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слои)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1, 1, 4096)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45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predictions (Conv2D)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1, 1, 6)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24582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60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Flatten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6)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4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(None, 6)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2174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990" y="623731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Архитектура сети для распознавания пола и возраста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6237312"/>
            <a:ext cx="501744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14093</TotalTime>
  <Words>628</Words>
  <Application>Microsoft Office PowerPoint</Application>
  <DocSecurity>0</DocSecurity>
  <PresentationFormat>Широкоэкранный</PresentationFormat>
  <Paragraphs>127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SB Sans Display Light</vt:lpstr>
      <vt:lpstr>SB Sans Display Regular</vt:lpstr>
      <vt:lpstr>SB Sans Text Light</vt:lpstr>
      <vt:lpstr>SBSansDisplay-Light</vt:lpstr>
      <vt:lpstr>Times New Roman</vt:lpstr>
      <vt:lpstr>Office Theme</vt:lpstr>
      <vt:lpstr>The essence of the purpose and process of the project</vt:lpstr>
      <vt:lpstr>The main part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Список использованных источников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Proect GenAge</dc:title>
  <dc:subject/>
  <dc:creator>KarimovM.O.</dc:creator>
  <cp:keywords/>
  <dc:description/>
  <cp:lastModifiedBy>admin</cp:lastModifiedBy>
  <cp:revision>529</cp:revision>
  <dcterms:created xsi:type="dcterms:W3CDTF">2020-09-16T07:07:55Z</dcterms:created>
  <dcterms:modified xsi:type="dcterms:W3CDTF">2023-03-02T01:15:31Z</dcterms:modified>
  <cp:category/>
  <dc:identifier/>
  <cp:contentStatus/>
  <dc:language/>
  <cp:version/>
</cp:coreProperties>
</file>